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1" r:id="rId2"/>
    <p:sldId id="257" r:id="rId3"/>
    <p:sldId id="258" r:id="rId4"/>
    <p:sldId id="272" r:id="rId5"/>
    <p:sldId id="260" r:id="rId6"/>
    <p:sldId id="261" r:id="rId7"/>
    <p:sldId id="263" r:id="rId8"/>
    <p:sldId id="264" r:id="rId9"/>
    <p:sldId id="265" r:id="rId10"/>
    <p:sldId id="262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9713" autoAdjust="0"/>
  </p:normalViewPr>
  <p:slideViewPr>
    <p:cSldViewPr snapToGrid="0">
      <p:cViewPr varScale="1">
        <p:scale>
          <a:sx n="59" d="100"/>
          <a:sy n="59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7331A-3133-491D-9943-71F2CEDE46A5}" type="datetimeFigureOut">
              <a:rPr lang="nb-NO" smtClean="0"/>
              <a:t>11.03.2020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525F4-F6B8-433D-BBBF-75162A6747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380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525F4-F6B8-433D-BBBF-75162A67475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476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525F4-F6B8-433D-BBBF-75162A67475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154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525F4-F6B8-433D-BBBF-75162A67475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2001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Photo:</a:t>
            </a:r>
            <a:r>
              <a:rPr lang="nb-NO" baseline="0" dirty="0" smtClean="0"/>
              <a:t> Danish </a:t>
            </a:r>
            <a:r>
              <a:rPr lang="nb-NO" baseline="0" dirty="0" err="1" smtClean="0"/>
              <a:t>police</a:t>
            </a:r>
            <a:r>
              <a:rPr lang="nb-NO" baseline="0" dirty="0" smtClean="0"/>
              <a:t> man </a:t>
            </a:r>
            <a:r>
              <a:rPr lang="nb-NO" baseline="0" dirty="0" err="1" smtClean="0"/>
              <a:t>plays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Syrian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girl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refugee</a:t>
            </a:r>
            <a:r>
              <a:rPr lang="nb-NO" baseline="0" smtClean="0"/>
              <a:t>, 2015</a:t>
            </a:r>
            <a:endParaRPr lang="nb-NO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525F4-F6B8-433D-BBBF-75162A67475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31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Nødnett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525F4-F6B8-433D-BBBF-75162A67475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80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principles: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inhabitants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assessment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525F4-F6B8-433D-BBBF-75162A67475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4193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voluntary firefighter. Everyone is employed and covered by public </a:t>
            </a:r>
            <a:r>
              <a:rPr lang="en-US" dirty="0" smtClean="0"/>
              <a:t>law.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525F4-F6B8-433D-BBBF-75162A67475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8404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hospitals and the ambulance service were previously a municipal responsibility, but a hospital reform January 2002 transferred the ownership of all public hospitals, psychiatric institutions, ambulance services, substance abuse services under the specialist health service and more to the be a governmental responsibility.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525F4-F6B8-433D-BBBF-75162A67475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0144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of the ambulance personnel are members of NUMGE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525F4-F6B8-433D-BBBF-75162A67475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119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How </a:t>
            </a:r>
            <a:r>
              <a:rPr lang="nb-NO" dirty="0" err="1" smtClean="0"/>
              <a:t>the</a:t>
            </a:r>
            <a:r>
              <a:rPr lang="nb-NO" dirty="0" smtClean="0"/>
              <a:t> services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organised</a:t>
            </a:r>
            <a:endParaRPr lang="nb-NO" dirty="0"/>
          </a:p>
        </p:txBody>
      </p:sp>
      <p:pic>
        <p:nvPicPr>
          <p:cNvPr id="4" name="Bilde 3" descr="Et bilde som inneholder person, utendørs, bilvei, barn&#10;&#10;Automatisk generert beskrivelse">
            <a:extLst>
              <a:ext uri="{FF2B5EF4-FFF2-40B4-BE49-F238E27FC236}">
                <a16:creationId xmlns="" xmlns:a16="http://schemas.microsoft.com/office/drawing/2014/main" id="{9E293932-70CB-4532-9440-C719A2D61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83" y="3409975"/>
            <a:ext cx="5245958" cy="2949513"/>
          </a:xfrm>
          <a:prstGeom prst="rect">
            <a:avLst/>
          </a:prstGeom>
        </p:spPr>
      </p:pic>
      <p:pic>
        <p:nvPicPr>
          <p:cNvPr id="5" name="Bilde 4" descr="Et bilde som inneholder mann, gul, har på seg, svart&#10;&#10;Automatisk generert beskrivelse">
            <a:extLst>
              <a:ext uri="{FF2B5EF4-FFF2-40B4-BE49-F238E27FC236}">
                <a16:creationId xmlns="" xmlns:a16="http://schemas.microsoft.com/office/drawing/2014/main" id="{4580BA18-1813-4ED2-A94C-5A30E4C1C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280" y="4143342"/>
            <a:ext cx="3212938" cy="221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="" xmlns:a16="http://schemas.microsoft.com/office/drawing/2014/main" id="{85266420-3B6C-4A95-BAFC-2DCE016CE2CB}"/>
              </a:ext>
            </a:extLst>
          </p:cNvPr>
          <p:cNvSpPr/>
          <p:nvPr/>
        </p:nvSpPr>
        <p:spPr>
          <a:xfrm>
            <a:off x="2572265" y="854329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</a:t>
            </a:r>
            <a:r>
              <a:rPr lang="en-GB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 3000 </a:t>
            </a: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full-time emergency response personnel and about </a:t>
            </a:r>
            <a:r>
              <a:rPr lang="en-GB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8000 </a:t>
            </a: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</a:t>
            </a:r>
            <a:r>
              <a:rPr lang="en-GB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</a:t>
            </a: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time, on-call emergency personnel in </a:t>
            </a:r>
            <a:r>
              <a:rPr lang="en-GB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Norway.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23332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Ambulance</a:t>
            </a:r>
            <a:r>
              <a:rPr lang="nb-NO" dirty="0" smtClean="0"/>
              <a:t> and </a:t>
            </a:r>
            <a:r>
              <a:rPr lang="nb-NO" dirty="0" err="1" smtClean="0"/>
              <a:t>customs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Ambulance</a:t>
            </a:r>
            <a:r>
              <a:rPr lang="nb-NO" dirty="0" smtClean="0"/>
              <a:t> services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2400" dirty="0" err="1" smtClean="0"/>
              <a:t>Ministry</a:t>
            </a:r>
            <a:r>
              <a:rPr lang="nb-NO" sz="2400" dirty="0" smtClean="0"/>
              <a:t> </a:t>
            </a:r>
            <a:r>
              <a:rPr lang="nb-NO" sz="2400" dirty="0" err="1"/>
              <a:t>of</a:t>
            </a:r>
            <a:r>
              <a:rPr lang="nb-NO" sz="2400" dirty="0"/>
              <a:t> H</a:t>
            </a:r>
            <a:r>
              <a:rPr lang="nb-NO" sz="2400" dirty="0" smtClean="0"/>
              <a:t>ealth</a:t>
            </a:r>
            <a:endParaRPr lang="nb-NO" sz="2400" dirty="0"/>
          </a:p>
          <a:p>
            <a:r>
              <a:rPr lang="en-US" sz="2400" dirty="0" smtClean="0"/>
              <a:t>Administered by </a:t>
            </a:r>
            <a:r>
              <a:rPr lang="en-US" sz="2400" dirty="0"/>
              <a:t>the </a:t>
            </a:r>
            <a:r>
              <a:rPr lang="en-US" sz="2400" dirty="0" smtClean="0"/>
              <a:t>hospital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governmental responsibility</a:t>
            </a:r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err="1" smtClean="0"/>
              <a:t>Customs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861368" y="2737245"/>
            <a:ext cx="4412633" cy="412075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Ministry </a:t>
            </a:r>
            <a:r>
              <a:rPr lang="en-US" sz="2400" dirty="0">
                <a:solidFill>
                  <a:schemeClr val="tx1"/>
                </a:solidFill>
              </a:rPr>
              <a:t>of Finance </a:t>
            </a:r>
            <a:endParaRPr lang="en-US" sz="2400" b="1" dirty="0"/>
          </a:p>
          <a:p>
            <a:r>
              <a:rPr lang="en-US" sz="2400" dirty="0" smtClean="0">
                <a:solidFill>
                  <a:schemeClr val="tx1"/>
                </a:solidFill>
              </a:rPr>
              <a:t>Government </a:t>
            </a:r>
            <a:r>
              <a:rPr lang="en-US" sz="2400" dirty="0">
                <a:solidFill>
                  <a:schemeClr val="tx1"/>
                </a:solidFill>
              </a:rPr>
              <a:t>agency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Responsible for protecting </a:t>
            </a:r>
            <a:r>
              <a:rPr lang="en-US" sz="2400" dirty="0">
                <a:solidFill>
                  <a:schemeClr val="tx1"/>
                </a:solidFill>
              </a:rPr>
              <a:t>society against illegal importation and exportation of goods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ensure government revenues by correct and timely payment of duties and </a:t>
            </a:r>
            <a:r>
              <a:rPr lang="en-US" sz="2400" dirty="0" smtClean="0">
                <a:solidFill>
                  <a:schemeClr val="tx1"/>
                </a:solidFill>
              </a:rPr>
              <a:t>taxes</a:t>
            </a:r>
            <a:endParaRPr lang="nb-NO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582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B0FCFF28-E388-4720-8CA4-587F27E3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7122"/>
          </a:xfrm>
        </p:spPr>
        <p:txBody>
          <a:bodyPr/>
          <a:lstStyle/>
          <a:p>
            <a:r>
              <a:rPr lang="nb-NO" dirty="0" err="1">
                <a:solidFill>
                  <a:schemeClr val="tx1"/>
                </a:solidFill>
              </a:rPr>
              <a:t>History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of</a:t>
            </a:r>
            <a:r>
              <a:rPr lang="nb-NO" dirty="0">
                <a:solidFill>
                  <a:schemeClr val="tx1"/>
                </a:solidFill>
              </a:rPr>
              <a:t> unions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F8190695-178C-4C2E-A2E4-21D0922CD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5929"/>
            <a:ext cx="8596668" cy="4495434"/>
          </a:xfrm>
        </p:spPr>
        <p:txBody>
          <a:bodyPr>
            <a:noAutofit/>
          </a:bodyPr>
          <a:lstStyle/>
          <a:p>
            <a:r>
              <a:rPr lang="en-US" sz="2400" dirty="0"/>
              <a:t>The Fire Service in Oslo started the first union in </a:t>
            </a:r>
            <a:r>
              <a:rPr lang="en-US" sz="2400" dirty="0" smtClean="0"/>
              <a:t>May </a:t>
            </a:r>
            <a:r>
              <a:rPr lang="en-US" sz="2400" dirty="0"/>
              <a:t>1894</a:t>
            </a:r>
          </a:p>
          <a:p>
            <a:r>
              <a:rPr lang="en-US" sz="2400" dirty="0"/>
              <a:t>Over the next two decades, the other fire departments formed their own unions. In 1920 these were united with other municipal associations in what is now “Fagforbundet” </a:t>
            </a:r>
            <a:r>
              <a:rPr lang="en-US" sz="2400" dirty="0" smtClean="0"/>
              <a:t>(</a:t>
            </a:r>
            <a:r>
              <a:rPr lang="en-GB" sz="2400" dirty="0" smtClean="0"/>
              <a:t>Norwegian </a:t>
            </a:r>
            <a:r>
              <a:rPr lang="en-GB" sz="2400" dirty="0"/>
              <a:t>Union of Municipal and General </a:t>
            </a:r>
            <a:r>
              <a:rPr lang="en-GB" sz="2400" dirty="0" smtClean="0"/>
              <a:t>Employees)</a:t>
            </a:r>
            <a:endParaRPr lang="en-US" sz="2400" dirty="0"/>
          </a:p>
          <a:p>
            <a:r>
              <a:rPr lang="en-US" sz="2400" dirty="0"/>
              <a:t>The Police started their first union in </a:t>
            </a:r>
            <a:r>
              <a:rPr lang="en-US" sz="2400" dirty="0" smtClean="0"/>
              <a:t>1894</a:t>
            </a:r>
            <a:endParaRPr lang="en-US" sz="2400" dirty="0"/>
          </a:p>
          <a:p>
            <a:r>
              <a:rPr lang="en-US" sz="2400" dirty="0"/>
              <a:t>They </a:t>
            </a:r>
            <a:r>
              <a:rPr lang="en-US" sz="2400" dirty="0" smtClean="0"/>
              <a:t>had </a:t>
            </a:r>
            <a:r>
              <a:rPr lang="en-US" sz="2400" dirty="0"/>
              <a:t>several </a:t>
            </a:r>
            <a:r>
              <a:rPr lang="en-US" sz="2400" dirty="0" err="1" smtClean="0"/>
              <a:t>organisations</a:t>
            </a:r>
            <a:r>
              <a:rPr lang="en-US" sz="2400" dirty="0"/>
              <a:t>, but are now united in</a:t>
            </a:r>
            <a:r>
              <a:rPr lang="en-US" sz="2400" dirty="0" smtClean="0"/>
              <a:t>: </a:t>
            </a:r>
            <a:r>
              <a:rPr lang="nb-NO" sz="2400" dirty="0" smtClean="0"/>
              <a:t>The </a:t>
            </a:r>
            <a:r>
              <a:rPr lang="nb-NO" sz="2400" dirty="0"/>
              <a:t>Norwegian Police Union </a:t>
            </a:r>
            <a:r>
              <a:rPr lang="nb-NO" sz="2400" dirty="0" smtClean="0"/>
              <a:t>(Politiets Fellesforbund)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1168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bygning, utendørs, foto, hest&#10;&#10;Automatisk generert beskrivelse">
            <a:extLst>
              <a:ext uri="{FF2B5EF4-FFF2-40B4-BE49-F238E27FC236}">
                <a16:creationId xmlns="" xmlns:a16="http://schemas.microsoft.com/office/drawing/2014/main" id="{0F03DA92-191B-44DF-8492-7C7F83122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78" y="358749"/>
            <a:ext cx="8403336" cy="58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2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16C5C904-B4A8-4262-9A5F-8B108B38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800" dirty="0">
                <a:solidFill>
                  <a:schemeClr val="tx1"/>
                </a:solidFill>
              </a:rPr>
              <a:t>The Norwegian Police Service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4963973-7134-472C-8042-09A4E924D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>
                <a:solidFill>
                  <a:schemeClr val="tx1"/>
                </a:solidFill>
              </a:rPr>
              <a:t>The </a:t>
            </a:r>
            <a:r>
              <a:rPr lang="nb-NO" sz="2800" dirty="0" err="1" smtClean="0">
                <a:solidFill>
                  <a:schemeClr val="tx1"/>
                </a:solidFill>
              </a:rPr>
              <a:t>Ministry</a:t>
            </a:r>
            <a:r>
              <a:rPr lang="nb-NO" sz="2800" dirty="0" smtClean="0">
                <a:solidFill>
                  <a:schemeClr val="tx1"/>
                </a:solidFill>
              </a:rPr>
              <a:t> </a:t>
            </a:r>
            <a:r>
              <a:rPr lang="nb-NO" sz="2800" dirty="0" err="1" smtClean="0">
                <a:solidFill>
                  <a:schemeClr val="tx1"/>
                </a:solidFill>
              </a:rPr>
              <a:t>of</a:t>
            </a:r>
            <a:r>
              <a:rPr lang="nb-NO" sz="2800" dirty="0" smtClean="0">
                <a:solidFill>
                  <a:schemeClr val="tx1"/>
                </a:solidFill>
              </a:rPr>
              <a:t> </a:t>
            </a:r>
            <a:r>
              <a:rPr lang="nb-NO" sz="2800" dirty="0" err="1" smtClean="0">
                <a:solidFill>
                  <a:schemeClr val="tx1"/>
                </a:solidFill>
              </a:rPr>
              <a:t>Justice</a:t>
            </a:r>
            <a:r>
              <a:rPr lang="nb-NO" sz="2800" dirty="0" smtClean="0">
                <a:solidFill>
                  <a:schemeClr val="tx1"/>
                </a:solidFill>
              </a:rPr>
              <a:t> and Public Security</a:t>
            </a: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Central </a:t>
            </a:r>
            <a:r>
              <a:rPr lang="nb-NO" sz="2800" dirty="0" smtClean="0">
                <a:solidFill>
                  <a:schemeClr val="tx1"/>
                </a:solidFill>
              </a:rPr>
              <a:t>National Police </a:t>
            </a:r>
            <a:r>
              <a:rPr lang="nb-NO" sz="2800" dirty="0" err="1" smtClean="0">
                <a:solidFill>
                  <a:schemeClr val="tx1"/>
                </a:solidFill>
              </a:rPr>
              <a:t>Directorate</a:t>
            </a: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Seven </a:t>
            </a:r>
            <a:r>
              <a:rPr lang="nb-NO" sz="2800" dirty="0" err="1" smtClean="0">
                <a:solidFill>
                  <a:schemeClr val="tx1"/>
                </a:solidFill>
              </a:rPr>
              <a:t>special</a:t>
            </a:r>
            <a:r>
              <a:rPr lang="nb-NO" sz="2800" dirty="0" smtClean="0">
                <a:solidFill>
                  <a:schemeClr val="tx1"/>
                </a:solidFill>
              </a:rPr>
              <a:t> </a:t>
            </a:r>
            <a:r>
              <a:rPr lang="nb-NO" sz="2800" dirty="0" err="1" smtClean="0">
                <a:solidFill>
                  <a:schemeClr val="tx1"/>
                </a:solidFill>
              </a:rPr>
              <a:t>agencies</a:t>
            </a:r>
            <a:endParaRPr lang="nb-NO" sz="2800" dirty="0" smtClean="0">
              <a:solidFill>
                <a:schemeClr val="tx1"/>
              </a:solidFill>
            </a:endParaRPr>
          </a:p>
          <a:p>
            <a:r>
              <a:rPr lang="nb-NO" sz="2800" dirty="0" err="1" smtClean="0">
                <a:solidFill>
                  <a:schemeClr val="tx1"/>
                </a:solidFill>
              </a:rPr>
              <a:t>Twelve</a:t>
            </a:r>
            <a:r>
              <a:rPr lang="nb-NO" sz="2800" dirty="0" smtClean="0">
                <a:solidFill>
                  <a:schemeClr val="tx1"/>
                </a:solidFill>
              </a:rPr>
              <a:t> </a:t>
            </a:r>
            <a:r>
              <a:rPr lang="nb-NO" sz="2800" dirty="0" err="1" smtClean="0">
                <a:solidFill>
                  <a:schemeClr val="tx1"/>
                </a:solidFill>
              </a:rPr>
              <a:t>police</a:t>
            </a:r>
            <a:r>
              <a:rPr lang="nb-NO" sz="2800" dirty="0" smtClean="0">
                <a:solidFill>
                  <a:schemeClr val="tx1"/>
                </a:solidFill>
              </a:rPr>
              <a:t> </a:t>
            </a:r>
            <a:r>
              <a:rPr lang="nb-NO" sz="2800" dirty="0" err="1" smtClean="0">
                <a:solidFill>
                  <a:schemeClr val="tx1"/>
                </a:solidFill>
              </a:rPr>
              <a:t>districts</a:t>
            </a:r>
            <a:r>
              <a:rPr lang="nb-NO" sz="2800" dirty="0" smtClean="0">
                <a:solidFill>
                  <a:schemeClr val="tx1"/>
                </a:solidFill>
              </a:rPr>
              <a:t> </a:t>
            </a: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16,000 </a:t>
            </a:r>
            <a:r>
              <a:rPr lang="nb-NO" sz="2800" dirty="0" err="1">
                <a:solidFill>
                  <a:schemeClr val="tx1"/>
                </a:solidFill>
              </a:rPr>
              <a:t>employees</a:t>
            </a:r>
            <a:r>
              <a:rPr lang="nb-NO" sz="2800" dirty="0">
                <a:solidFill>
                  <a:schemeClr val="tx1"/>
                </a:solidFill>
              </a:rPr>
              <a:t>, </a:t>
            </a:r>
            <a:r>
              <a:rPr lang="nb-NO" sz="2800" dirty="0" err="1">
                <a:solidFill>
                  <a:schemeClr val="tx1"/>
                </a:solidFill>
              </a:rPr>
              <a:t>of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which</a:t>
            </a:r>
            <a:r>
              <a:rPr lang="nb-NO" sz="2800" dirty="0">
                <a:solidFill>
                  <a:schemeClr val="tx1"/>
                </a:solidFill>
              </a:rPr>
              <a:t> 8,000 </a:t>
            </a:r>
            <a:r>
              <a:rPr lang="nb-NO" sz="2800" dirty="0" err="1" smtClean="0">
                <a:solidFill>
                  <a:schemeClr val="tx1"/>
                </a:solidFill>
              </a:rPr>
              <a:t>are</a:t>
            </a:r>
            <a:r>
              <a:rPr lang="nb-NO" sz="2800" dirty="0" smtClean="0">
                <a:solidFill>
                  <a:schemeClr val="tx1"/>
                </a:solidFill>
              </a:rPr>
              <a:t> </a:t>
            </a:r>
            <a:r>
              <a:rPr lang="nb-NO" sz="2800" dirty="0" err="1" smtClean="0">
                <a:solidFill>
                  <a:schemeClr val="tx1"/>
                </a:solidFill>
              </a:rPr>
              <a:t>police</a:t>
            </a:r>
            <a:r>
              <a:rPr lang="nb-NO" sz="2800" dirty="0" smtClean="0">
                <a:solidFill>
                  <a:schemeClr val="tx1"/>
                </a:solidFill>
              </a:rPr>
              <a:t> </a:t>
            </a:r>
            <a:r>
              <a:rPr lang="nb-NO" sz="2800" dirty="0" err="1" smtClean="0">
                <a:solidFill>
                  <a:schemeClr val="tx1"/>
                </a:solidFill>
              </a:rPr>
              <a:t>officers</a:t>
            </a:r>
            <a:r>
              <a:rPr lang="nb-NO" sz="2800" dirty="0" smtClean="0">
                <a:solidFill>
                  <a:schemeClr val="tx1"/>
                </a:solidFill>
              </a:rPr>
              <a:t> </a:t>
            </a:r>
            <a:endParaRPr lang="nb-N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0810F30B-ACBD-4B7E-841D-AD01B8E0F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040" y="668409"/>
            <a:ext cx="7766936" cy="310658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Norwegian police </a:t>
            </a:r>
            <a:r>
              <a:rPr lang="en-US" sz="4800" dirty="0" smtClean="0">
                <a:solidFill>
                  <a:schemeClr val="tx1"/>
                </a:solidFill>
              </a:rPr>
              <a:t>do </a:t>
            </a:r>
            <a:r>
              <a:rPr lang="en-US" sz="4800" dirty="0">
                <a:solidFill>
                  <a:schemeClr val="tx1"/>
                </a:solidFill>
              </a:rPr>
              <a:t>not carry </a:t>
            </a:r>
            <a:r>
              <a:rPr lang="en-US" sz="4800" dirty="0" smtClean="0">
                <a:solidFill>
                  <a:schemeClr val="tx1"/>
                </a:solidFill>
              </a:rPr>
              <a:t>firearms. Weapons are kept and locked </a:t>
            </a:r>
            <a:r>
              <a:rPr lang="en-US" sz="4800" dirty="0">
                <a:solidFill>
                  <a:schemeClr val="tx1"/>
                </a:solidFill>
              </a:rPr>
              <a:t>in 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patrol cars. </a:t>
            </a:r>
            <a:endParaRPr lang="nb-NO" sz="4800" dirty="0">
              <a:solidFill>
                <a:schemeClr val="tx1"/>
              </a:solidFill>
            </a:endParaRPr>
          </a:p>
        </p:txBody>
      </p:sp>
      <p:pic>
        <p:nvPicPr>
          <p:cNvPr id="5" name="Bilde 4" descr="Et bilde som inneholder person, motorsykkel, utendørs, stående&#10;&#10;Automatisk generert beskrivelse">
            <a:extLst>
              <a:ext uri="{FF2B5EF4-FFF2-40B4-BE49-F238E27FC236}">
                <a16:creationId xmlns="" xmlns:a16="http://schemas.microsoft.com/office/drawing/2014/main" id="{5C3B6731-8D6E-4A83-B9B6-F5ED0CFF5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714" y="3774989"/>
            <a:ext cx="4633516" cy="29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Border </a:t>
            </a:r>
            <a:r>
              <a:rPr lang="nb-NO" dirty="0" err="1" smtClean="0"/>
              <a:t>guards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police serve as border guards for the outer border of the Schengen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64" y="3110242"/>
            <a:ext cx="6544056" cy="343562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097858" y="5649830"/>
            <a:ext cx="331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Photo: </a:t>
            </a:r>
            <a:r>
              <a:rPr lang="nb-NO" dirty="0"/>
              <a:t>Michael </a:t>
            </a:r>
            <a:r>
              <a:rPr lang="nb-NO" dirty="0" smtClean="0"/>
              <a:t>Drost-Hansen, Jyllands-Posten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34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="" xmlns:a16="http://schemas.microsoft.com/office/drawing/2014/main" id="{94203A52-0F76-4D46-93F1-BD6C5D905E79}"/>
              </a:ext>
            </a:extLst>
          </p:cNvPr>
          <p:cNvSpPr/>
          <p:nvPr/>
        </p:nvSpPr>
        <p:spPr>
          <a:xfrm>
            <a:off x="809368" y="698157"/>
            <a:ext cx="8062784" cy="4799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Police officer training is a three-year bachelor’s degree, where the first and third year take place at the college and the second year is on-the-ground training in police districts</a:t>
            </a:r>
            <a:endParaRPr lang="nb-NO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A5E91549-0A99-4649-8B5C-EBA07CA7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817" y="2706129"/>
            <a:ext cx="3141535" cy="35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0429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="" xmlns:a16="http://schemas.microsoft.com/office/drawing/2014/main" id="{78715C15-1B7F-4FF4-B439-37A8C67ABE85}"/>
              </a:ext>
            </a:extLst>
          </p:cNvPr>
          <p:cNvSpPr/>
          <p:nvPr/>
        </p:nvSpPr>
        <p:spPr>
          <a:xfrm>
            <a:off x="826458" y="581453"/>
            <a:ext cx="3865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The Fire service</a:t>
            </a:r>
            <a:endParaRPr lang="nb-NO" sz="4000" dirty="0">
              <a:latin typeface="+mj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47B57692-5676-45B0-BC28-9E8FCF9D5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98" y="2150075"/>
            <a:ext cx="2866471" cy="3651422"/>
          </a:xfrm>
          <a:prstGeom prst="rect">
            <a:avLst/>
          </a:prstGeom>
        </p:spPr>
      </p:pic>
      <p:pic>
        <p:nvPicPr>
          <p:cNvPr id="5" name="Bilde 4" descr="Et bilde som inneholder bygning, bilvei, utendørs, lastebil&#10;&#10;Automatisk generert beskrivelse">
            <a:extLst>
              <a:ext uri="{FF2B5EF4-FFF2-40B4-BE49-F238E27FC236}">
                <a16:creationId xmlns="" xmlns:a16="http://schemas.microsoft.com/office/drawing/2014/main" id="{1986B3D8-58D4-48DA-9766-A89FB9EA9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327" y="2769329"/>
            <a:ext cx="57054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CCCE3240-C877-49D5-B7AA-8F6E0DE4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88" y="331573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Laws and regulations </a:t>
            </a:r>
            <a:r>
              <a:rPr lang="en-US" dirty="0" smtClean="0">
                <a:solidFill>
                  <a:schemeClr val="tx1"/>
                </a:solidFill>
              </a:rPr>
              <a:t>under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Ministry </a:t>
            </a:r>
            <a:r>
              <a:rPr lang="en-US" dirty="0">
                <a:solidFill>
                  <a:schemeClr val="tx1"/>
                </a:solidFill>
              </a:rPr>
              <a:t>of Justice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0105DAB3-D8B9-47D7-986A-C5B9B6CA2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46" y="2197660"/>
            <a:ext cx="7247493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Norwegian Directorate for Civil </a:t>
            </a:r>
            <a:r>
              <a:rPr lang="en-US" sz="2400" dirty="0" smtClean="0"/>
              <a:t>Protection (DSB).</a:t>
            </a:r>
            <a:endParaRPr lang="en-US" sz="2400" dirty="0"/>
          </a:p>
          <a:p>
            <a:r>
              <a:rPr lang="en-US" sz="2400" dirty="0"/>
              <a:t>DSB's overall task is maintaining a complete overview of various risks and vulnerability in general. </a:t>
            </a:r>
            <a:endParaRPr lang="nb-NO" sz="2400" dirty="0"/>
          </a:p>
          <a:p>
            <a:r>
              <a:rPr lang="en-US" sz="2400" dirty="0"/>
              <a:t>DSB’s responsibilities cover local, regional and national preparedness and emergency planning, fire safety, electrical safety, handling and transport of hazardous substances, as well as product and consumer safety.</a:t>
            </a:r>
            <a:endParaRPr lang="nb-NO" sz="2400" dirty="0"/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17A3D1CD-2E3F-4B50-8A41-7A943E6EB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094" y="1959680"/>
            <a:ext cx="4694123" cy="36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EAA32A5E-2A97-4768-8387-65C5E6D5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Norwegian Emergency Public Safety </a:t>
            </a:r>
            <a:r>
              <a:rPr lang="en-US" dirty="0" smtClean="0">
                <a:solidFill>
                  <a:schemeClr val="tx1"/>
                </a:solidFill>
              </a:rPr>
              <a:t>Network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179B21E3-84B2-4F20-9027-7FAE65D6A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separate digital radio network, built specifically for rescue and emergency </a:t>
            </a:r>
            <a:r>
              <a:rPr lang="en-US" sz="2800" dirty="0" smtClean="0"/>
              <a:t>users </a:t>
            </a:r>
            <a:endParaRPr lang="en-US" sz="2800" dirty="0"/>
          </a:p>
          <a:p>
            <a:r>
              <a:rPr lang="en-US" sz="2800" dirty="0"/>
              <a:t>The core users of the network are the three emergency services: fire, police and health</a:t>
            </a:r>
          </a:p>
          <a:p>
            <a:r>
              <a:rPr lang="en-US" sz="2800" dirty="0"/>
              <a:t>Owned and managed by DSB</a:t>
            </a:r>
            <a:endParaRPr lang="nb-NO" sz="2800" dirty="0"/>
          </a:p>
        </p:txBody>
      </p:sp>
      <p:pic>
        <p:nvPicPr>
          <p:cNvPr id="5" name="Bilde 4" descr="Et bilde som inneholder person, utendørs, mann, stående&#10;&#10;Automatisk generert beskrivelse">
            <a:extLst>
              <a:ext uri="{FF2B5EF4-FFF2-40B4-BE49-F238E27FC236}">
                <a16:creationId xmlns="" xmlns:a16="http://schemas.microsoft.com/office/drawing/2014/main" id="{99AF757C-B7AD-4557-BBE6-EBB226613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284" y="4178998"/>
            <a:ext cx="5332970" cy="260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D0AD45DE-54C7-4D9C-8B29-D7FC21E1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22" y="565462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Fire department </a:t>
            </a:r>
            <a:endParaRPr lang="nb-NO" sz="54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1857859F-12A9-47AD-9D2B-FCC7D9BD8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87" y="2021953"/>
            <a:ext cx="8386347" cy="4487346"/>
          </a:xfrm>
        </p:spPr>
        <p:txBody>
          <a:bodyPr>
            <a:normAutofit/>
          </a:bodyPr>
          <a:lstStyle/>
          <a:p>
            <a:r>
              <a:rPr lang="en-US" sz="2800" dirty="0"/>
              <a:t>A municipal responsibility, </a:t>
            </a:r>
            <a:r>
              <a:rPr lang="en-GB" sz="2800" dirty="0"/>
              <a:t>but is </a:t>
            </a:r>
            <a:r>
              <a:rPr lang="en-GB" sz="2800" dirty="0" smtClean="0"/>
              <a:t>under </a:t>
            </a:r>
            <a:r>
              <a:rPr lang="en-GB" sz="2800" dirty="0"/>
              <a:t>strict national regulation regarding size, organisation and response </a:t>
            </a:r>
            <a:r>
              <a:rPr lang="en-GB" sz="2800" dirty="0" smtClean="0"/>
              <a:t>time. </a:t>
            </a:r>
            <a:endParaRPr lang="nb-NO" sz="2800" dirty="0"/>
          </a:p>
          <a:p>
            <a:r>
              <a:rPr lang="en-US" sz="2800" dirty="0"/>
              <a:t> A municipal council can have its own fire </a:t>
            </a:r>
            <a:r>
              <a:rPr lang="en-US" sz="2800" dirty="0" smtClean="0"/>
              <a:t>department, or </a:t>
            </a:r>
            <a:endParaRPr lang="en-US" sz="2800" dirty="0"/>
          </a:p>
          <a:p>
            <a:pPr lvl="1"/>
            <a:r>
              <a:rPr lang="en-US" sz="2600" dirty="0" smtClean="0"/>
              <a:t>collaboration </a:t>
            </a:r>
            <a:r>
              <a:rPr lang="en-US" sz="2600" dirty="0"/>
              <a:t>between several </a:t>
            </a:r>
            <a:r>
              <a:rPr lang="en-US" sz="2600" dirty="0" smtClean="0"/>
              <a:t>municipalities</a:t>
            </a:r>
            <a:br>
              <a:rPr lang="en-US" sz="2600" dirty="0" smtClean="0"/>
            </a:br>
            <a:r>
              <a:rPr lang="en-US" sz="2600" dirty="0" smtClean="0"/>
              <a:t>as part </a:t>
            </a:r>
            <a:r>
              <a:rPr lang="en-US" sz="2600" dirty="0"/>
              <a:t>of an inter-municipal company fire department or a host fire department system</a:t>
            </a:r>
            <a:endParaRPr lang="nb-NO" sz="2600" dirty="0"/>
          </a:p>
        </p:txBody>
      </p:sp>
      <p:pic>
        <p:nvPicPr>
          <p:cNvPr id="5" name="Bilde 4" descr="Et bilde som inneholder utendørs, brann, natt, røyk&#10;&#10;Automatisk generert beskrivelse">
            <a:extLst>
              <a:ext uri="{FF2B5EF4-FFF2-40B4-BE49-F238E27FC236}">
                <a16:creationId xmlns="" xmlns:a16="http://schemas.microsoft.com/office/drawing/2014/main" id="{EA63F9AC-ECF5-4110-82A8-7906571EA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3112105"/>
            <a:ext cx="3816096" cy="285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set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{EA2CBF4C-D772-44D5-9A1C-2A6E7FCEDC87}tf02900688</Template>
  <TotalTime>1097</TotalTime>
  <Words>496</Words>
  <Application>Microsoft Office PowerPoint</Application>
  <PresentationFormat>Widescreen</PresentationFormat>
  <Paragraphs>56</Paragraphs>
  <Slides>13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Fasett</vt:lpstr>
      <vt:lpstr>How the services are organised</vt:lpstr>
      <vt:lpstr>The Norwegian Police Service </vt:lpstr>
      <vt:lpstr>Norwegian police do not carry firearms. Weapons are kept and locked in  patrol cars. </vt:lpstr>
      <vt:lpstr>Border guards</vt:lpstr>
      <vt:lpstr>PowerPoint-presentasjon</vt:lpstr>
      <vt:lpstr>PowerPoint-presentasjon</vt:lpstr>
      <vt:lpstr>Laws and regulations under Ministry of Justice</vt:lpstr>
      <vt:lpstr>Norwegian Emergency Public Safety Network</vt:lpstr>
      <vt:lpstr>Fire department </vt:lpstr>
      <vt:lpstr>PowerPoint-presentasjon</vt:lpstr>
      <vt:lpstr>Ambulance and customs </vt:lpstr>
      <vt:lpstr>History of unions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are organized</dc:title>
  <dc:creator>Dag Skaseth</dc:creator>
  <cp:lastModifiedBy>Monsen, Nina</cp:lastModifiedBy>
  <cp:revision>33</cp:revision>
  <dcterms:created xsi:type="dcterms:W3CDTF">2020-03-01T20:43:06Z</dcterms:created>
  <dcterms:modified xsi:type="dcterms:W3CDTF">2020-03-11T11:52:35Z</dcterms:modified>
</cp:coreProperties>
</file>