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62" r:id="rId4"/>
    <p:sldId id="263" r:id="rId5"/>
    <p:sldId id="257" r:id="rId6"/>
    <p:sldId id="258" r:id="rId7"/>
    <p:sldId id="269" r:id="rId8"/>
    <p:sldId id="265" r:id="rId9"/>
    <p:sldId id="266" r:id="rId10"/>
    <p:sldId id="259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21" autoAdjust="0"/>
  </p:normalViewPr>
  <p:slideViewPr>
    <p:cSldViewPr snapToGrid="0" showGuides="1">
      <p:cViewPr varScale="1">
        <p:scale>
          <a:sx n="58" d="100"/>
          <a:sy n="58" d="100"/>
        </p:scale>
        <p:origin x="11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292A7-772B-4B9C-8CF3-718242DE91F3}" type="datetimeFigureOut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112AE-150A-474D-B8A3-3833D4A1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90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labor movement and trade unions have had a strong commitment to developing the Work Environment Act, we have also made sure that social welfare is basic. This ensures that many social benefits apply to all employees.</a:t>
            </a:r>
            <a:endParaRPr lang="nb-NO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find many of the same rights in the collective agreement, but with even better conditions</a:t>
            </a:r>
            <a:endParaRPr lang="nb-NO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12AE-150A-474D-B8A3-3833D4A1B89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40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 regarding arrangement, participation and development, psychosocial working environment, the physical working environment, </a:t>
            </a:r>
          </a:p>
          <a:p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become permanently ill or otherwise injured, the employer is obliged to try to find or adapt the work for you.</a:t>
            </a:r>
          </a:p>
          <a:p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kinds of discrimination are prohibited. Religious, sexuality, race etc.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 representative's right to halt dangerous work</a:t>
            </a:r>
            <a:endParaRPr lang="nb-NO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rights to costs, training, etc.</a:t>
            </a:r>
            <a:endParaRPr lang="nb-NO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The </a:t>
            </a:r>
            <a:r>
              <a:rPr lang="en-US" dirty="0"/>
              <a:t>committees has equal number from employer and employee. The employer and employee chair the committee every other year.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112AE-150A-474D-B8A3-3833D4A1B89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Maximum and minimum rules </a:t>
            </a:r>
          </a:p>
          <a:p>
            <a:r>
              <a:rPr lang="en-US" dirty="0"/>
              <a:t>Police and </a:t>
            </a:r>
            <a:r>
              <a:rPr lang="en-US" dirty="0" smtClean="0"/>
              <a:t>fire </a:t>
            </a:r>
            <a:r>
              <a:rPr lang="en-US" dirty="0"/>
              <a:t>have several exceptions due to the nature of the service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112AE-150A-474D-B8A3-3833D4A1B89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71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12AE-150A-474D-B8A3-3833D4A1B89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92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12AE-150A-474D-B8A3-3833D4A1B89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83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Private </a:t>
            </a:r>
            <a:r>
              <a:rPr lang="nb-NO" dirty="0" err="1" smtClean="0"/>
              <a:t>pension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schemes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mandatory</a:t>
            </a:r>
            <a:r>
              <a:rPr lang="nb-NO" baseline="0" dirty="0" smtClean="0"/>
              <a:t> (2 </a:t>
            </a:r>
            <a:r>
              <a:rPr lang="nb-NO" baseline="0" dirty="0" err="1" smtClean="0"/>
              <a:t>percent</a:t>
            </a:r>
            <a:r>
              <a:rPr lang="nb-NO" baseline="0" dirty="0" smtClean="0"/>
              <a:t> minimum)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12AE-150A-474D-B8A3-3833D4A1B89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112AE-150A-474D-B8A3-3833D4A1B89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75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have member magazines and special magazines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112AE-150A-474D-B8A3-3833D4A1B89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91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The Norwegian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packages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3" y="4050836"/>
            <a:ext cx="3660636" cy="244170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72" y="4505498"/>
            <a:ext cx="3494645" cy="108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70" y="5637669"/>
            <a:ext cx="1637781" cy="82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 smtClean="0">
                <a:solidFill>
                  <a:schemeClr val="tx1"/>
                </a:solidFill>
              </a:rPr>
              <a:t>Training for </a:t>
            </a:r>
            <a:r>
              <a:rPr lang="nb-NO" sz="4400" dirty="0" err="1" smtClean="0">
                <a:solidFill>
                  <a:schemeClr val="tx1"/>
                </a:solidFill>
              </a:rPr>
              <a:t>members</a:t>
            </a:r>
            <a:r>
              <a:rPr lang="nb-NO" sz="4400" dirty="0" smtClean="0">
                <a:solidFill>
                  <a:schemeClr val="tx1"/>
                </a:solidFill>
              </a:rPr>
              <a:t> </a:t>
            </a:r>
            <a:endParaRPr lang="nb-NO" sz="44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Courses </a:t>
            </a:r>
            <a:r>
              <a:rPr lang="en-US" sz="2800" dirty="0"/>
              <a:t>and </a:t>
            </a:r>
            <a:r>
              <a:rPr lang="en-US" sz="2800" dirty="0" smtClean="0"/>
              <a:t> conferences</a:t>
            </a:r>
            <a:endParaRPr lang="en-US" sz="2800" dirty="0"/>
          </a:p>
          <a:p>
            <a:r>
              <a:rPr lang="en-US" sz="2800" dirty="0"/>
              <a:t>V</a:t>
            </a:r>
            <a:r>
              <a:rPr lang="en-US" sz="2800" dirty="0" smtClean="0"/>
              <a:t>ocational </a:t>
            </a:r>
            <a:r>
              <a:rPr lang="en-US" sz="2800" dirty="0"/>
              <a:t>education, further education and education </a:t>
            </a:r>
            <a:r>
              <a:rPr lang="en-US" sz="2800" dirty="0" smtClean="0"/>
              <a:t>of shop stewards</a:t>
            </a:r>
            <a:endParaRPr lang="nb-NO" sz="2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DD9CDE92-EBEC-4FD6-BDD8-E77DB326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35" y="3274142"/>
            <a:ext cx="1959181" cy="33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703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F6DEEA2-B41F-4FF8-BC02-6C1A04C6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050" y="2581275"/>
            <a:ext cx="3905250" cy="2705100"/>
          </a:xfrm>
        </p:spPr>
        <p:txBody>
          <a:bodyPr>
            <a:noAutofit/>
          </a:bodyPr>
          <a:lstStyle/>
          <a:p>
            <a:endParaRPr lang="nb-NO" sz="54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92CB285-97D1-4233-9782-F540FD9C46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543">
            <a:off x="412378" y="136889"/>
            <a:ext cx="4647685" cy="658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Et bilde som inneholder kvinne, holder, mann, kjole&#10;&#10;Automatisk generert beskrivelse">
            <a:extLst>
              <a:ext uri="{FF2B5EF4-FFF2-40B4-BE49-F238E27FC236}">
                <a16:creationId xmlns:a16="http://schemas.microsoft.com/office/drawing/2014/main" xmlns="" id="{727E8B5D-8082-4CAF-87CC-CD743E57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4584">
            <a:off x="6020944" y="522913"/>
            <a:ext cx="4783589" cy="58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/>
              <a:t>E</a:t>
            </a:r>
            <a:r>
              <a:rPr lang="nb-NO" dirty="0" smtClean="0"/>
              <a:t>nvironment </a:t>
            </a:r>
            <a:r>
              <a:rPr lang="nb-NO" dirty="0" err="1" smtClean="0"/>
              <a:t>Act</a:t>
            </a:r>
            <a:r>
              <a:rPr lang="nb-NO" dirty="0" smtClean="0"/>
              <a:t> -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package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Ensures that many social benefits apply to all employees</a:t>
            </a:r>
          </a:p>
          <a:p>
            <a:r>
              <a:rPr lang="en-US" sz="2400" dirty="0"/>
              <a:t>Many of the same rights as in the collective </a:t>
            </a:r>
            <a:r>
              <a:rPr lang="en-US" sz="2400" dirty="0" smtClean="0"/>
              <a:t>agreements</a:t>
            </a:r>
            <a:endParaRPr lang="en-US" sz="2400" dirty="0"/>
          </a:p>
          <a:p>
            <a:pPr marL="457200" lvl="1" indent="0">
              <a:buNone/>
            </a:pPr>
            <a:endParaRPr lang="nb-NO" sz="2400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29" y="3132251"/>
            <a:ext cx="2638394" cy="322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1C19C5B-9AFC-4330-A45E-E8A36BA6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ystematic </a:t>
            </a:r>
            <a:r>
              <a:rPr lang="en-US" dirty="0">
                <a:solidFill>
                  <a:schemeClr val="tx1"/>
                </a:solidFill>
              </a:rPr>
              <a:t>health, </a:t>
            </a:r>
            <a:r>
              <a:rPr lang="en-US" dirty="0" smtClean="0">
                <a:solidFill>
                  <a:schemeClr val="tx1"/>
                </a:solidFill>
              </a:rPr>
              <a:t>safety and environment work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EA2E155-DF18-47C6-B1AD-A2EBC62D2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altLang="nb-NO" sz="2800" dirty="0" err="1"/>
              <a:t>Obligation</a:t>
            </a:r>
            <a:r>
              <a:rPr lang="nb-NO" altLang="nb-NO" sz="2800" dirty="0"/>
              <a:t> to </a:t>
            </a:r>
            <a:r>
              <a:rPr lang="nb-NO" altLang="nb-NO" sz="2800" dirty="0" err="1"/>
              <a:t>elect</a:t>
            </a:r>
            <a:r>
              <a:rPr lang="nb-NO" altLang="nb-NO" sz="2800" dirty="0"/>
              <a:t> </a:t>
            </a:r>
            <a:r>
              <a:rPr lang="nb-NO" altLang="nb-NO" sz="2800" dirty="0" err="1"/>
              <a:t>safety</a:t>
            </a:r>
            <a:r>
              <a:rPr lang="nb-NO" altLang="nb-NO" sz="2800" dirty="0"/>
              <a:t> representatives and to </a:t>
            </a:r>
            <a:r>
              <a:rPr lang="nb-NO" altLang="nb-NO" sz="2800" dirty="0" err="1"/>
              <a:t>establish</a:t>
            </a:r>
            <a:r>
              <a:rPr lang="nb-NO" altLang="nb-NO" sz="2800" dirty="0"/>
              <a:t> </a:t>
            </a:r>
            <a:r>
              <a:rPr lang="nb-NO" altLang="nb-NO" sz="2800" dirty="0" err="1"/>
              <a:t>working</a:t>
            </a:r>
            <a:r>
              <a:rPr lang="nb-NO" altLang="nb-NO" sz="2800" dirty="0"/>
              <a:t> </a:t>
            </a:r>
            <a:r>
              <a:rPr lang="nb-NO" altLang="nb-NO" sz="2800" dirty="0" err="1"/>
              <a:t>evironment</a:t>
            </a:r>
            <a:r>
              <a:rPr lang="nb-NO" altLang="nb-NO" sz="2800" dirty="0"/>
              <a:t> </a:t>
            </a:r>
            <a:r>
              <a:rPr lang="nb-NO" altLang="nb-NO" sz="2800" dirty="0" err="1"/>
              <a:t>committees</a:t>
            </a:r>
            <a:r>
              <a:rPr lang="nb-NO" altLang="nb-NO" sz="2800" dirty="0"/>
              <a:t> </a:t>
            </a:r>
          </a:p>
          <a:p>
            <a:r>
              <a:rPr lang="en-US" sz="2800" dirty="0" smtClean="0"/>
              <a:t>Duty to adapt work </a:t>
            </a:r>
            <a:r>
              <a:rPr lang="en-US" sz="2800" dirty="0"/>
              <a:t>for employees with reduced </a:t>
            </a:r>
            <a:r>
              <a:rPr lang="en-US" sz="2800" dirty="0" smtClean="0"/>
              <a:t>capacity to work</a:t>
            </a:r>
          </a:p>
          <a:p>
            <a:r>
              <a:rPr lang="en-US" sz="2800" dirty="0" smtClean="0"/>
              <a:t>Ensures equality between all genders</a:t>
            </a:r>
            <a:endParaRPr lang="en-US" sz="2800" dirty="0"/>
          </a:p>
          <a:p>
            <a:r>
              <a:rPr lang="nb-NO" altLang="nb-NO" sz="2800" dirty="0" err="1" smtClean="0"/>
              <a:t>Employers</a:t>
            </a:r>
            <a:r>
              <a:rPr lang="nb-NO" altLang="nb-NO" sz="2800" dirty="0" smtClean="0"/>
              <a:t> have to </a:t>
            </a:r>
            <a:r>
              <a:rPr lang="nb-NO" altLang="nb-NO" sz="2800" dirty="0" err="1" smtClean="0"/>
              <a:t>undergo</a:t>
            </a:r>
            <a:r>
              <a:rPr lang="nb-NO" altLang="nb-NO" sz="2800" dirty="0" smtClean="0"/>
              <a:t> training and </a:t>
            </a:r>
            <a:r>
              <a:rPr lang="nb-NO" altLang="nb-NO" sz="2800" dirty="0" err="1"/>
              <a:t>provide</a:t>
            </a:r>
            <a:r>
              <a:rPr lang="nb-NO" altLang="nb-NO" sz="2800" dirty="0"/>
              <a:t> training </a:t>
            </a:r>
            <a:r>
              <a:rPr lang="nb-NO" altLang="nb-NO" sz="2800" dirty="0" smtClean="0"/>
              <a:t>for </a:t>
            </a:r>
            <a:r>
              <a:rPr lang="nb-NO" altLang="nb-NO" sz="2800" dirty="0" err="1" smtClean="0"/>
              <a:t>employees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on</a:t>
            </a:r>
            <a:r>
              <a:rPr lang="nb-NO" altLang="nb-NO" sz="2800" dirty="0" smtClean="0"/>
              <a:t> </a:t>
            </a:r>
            <a:r>
              <a:rPr lang="nb-NO" altLang="nb-NO" sz="2800" dirty="0" err="1"/>
              <a:t>health</a:t>
            </a:r>
            <a:r>
              <a:rPr lang="nb-NO" altLang="nb-NO" sz="2800" dirty="0"/>
              <a:t>, </a:t>
            </a:r>
            <a:r>
              <a:rPr lang="nb-NO" altLang="nb-NO" sz="2800" dirty="0" err="1" smtClean="0"/>
              <a:t>safety</a:t>
            </a:r>
            <a:r>
              <a:rPr lang="nb-NO" altLang="nb-NO" sz="2800" dirty="0" smtClean="0"/>
              <a:t> and </a:t>
            </a:r>
            <a:r>
              <a:rPr lang="nb-NO" altLang="nb-NO" sz="2800" dirty="0" err="1" smtClean="0"/>
              <a:t>environment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work</a:t>
            </a:r>
            <a:endParaRPr lang="nb-NO" alt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56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301CD79-D6F3-4C1D-8B5C-3D632131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 dirty="0">
                <a:solidFill>
                  <a:schemeClr val="tx1"/>
                </a:solidFill>
              </a:rPr>
              <a:t>General </a:t>
            </a:r>
            <a:r>
              <a:rPr lang="nb-NO" sz="4800" dirty="0" err="1" smtClean="0">
                <a:solidFill>
                  <a:schemeClr val="tx1"/>
                </a:solidFill>
              </a:rPr>
              <a:t>rights</a:t>
            </a:r>
            <a:endParaRPr lang="nb-NO" sz="4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E32C8CE-C207-402D-B4DF-CDB077FDD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1"/>
            <a:ext cx="8596668" cy="4498312"/>
          </a:xfrm>
        </p:spPr>
        <p:txBody>
          <a:bodyPr>
            <a:normAutofit/>
          </a:bodyPr>
          <a:lstStyle/>
          <a:p>
            <a:r>
              <a:rPr lang="en-US" sz="3200" dirty="0"/>
              <a:t>Work </a:t>
            </a:r>
            <a:r>
              <a:rPr lang="en-US" sz="3200" dirty="0" smtClean="0"/>
              <a:t>schedule </a:t>
            </a:r>
            <a:endParaRPr lang="en-US" sz="3200" dirty="0"/>
          </a:p>
          <a:p>
            <a:r>
              <a:rPr lang="en-US" sz="3200" dirty="0"/>
              <a:t>Normal working </a:t>
            </a:r>
            <a:r>
              <a:rPr lang="en-US" sz="3200" dirty="0" smtClean="0"/>
              <a:t>hours </a:t>
            </a:r>
            <a:endParaRPr lang="en-US" sz="3200" dirty="0"/>
          </a:p>
          <a:p>
            <a:r>
              <a:rPr lang="en-US" sz="3200" dirty="0" smtClean="0"/>
              <a:t>Overtime </a:t>
            </a:r>
            <a:endParaRPr lang="en-US" sz="3200" dirty="0"/>
          </a:p>
          <a:p>
            <a:r>
              <a:rPr lang="en-US" sz="3200" dirty="0"/>
              <a:t>Daily and weekly off-duty </a:t>
            </a:r>
            <a:r>
              <a:rPr lang="en-US" sz="3200" dirty="0" smtClean="0"/>
              <a:t>time </a:t>
            </a:r>
            <a:endParaRPr lang="en-US" sz="3200" dirty="0"/>
          </a:p>
          <a:p>
            <a:r>
              <a:rPr lang="en-US" sz="3200" dirty="0"/>
              <a:t>Work on </a:t>
            </a:r>
            <a:r>
              <a:rPr lang="en-US" sz="3200" dirty="0" smtClean="0"/>
              <a:t>Sundays </a:t>
            </a:r>
            <a:endParaRPr lang="en-US" sz="3200" dirty="0"/>
          </a:p>
          <a:p>
            <a:r>
              <a:rPr lang="en-US" sz="3200" dirty="0"/>
              <a:t>Night </a:t>
            </a:r>
            <a:r>
              <a:rPr lang="en-US" sz="3200" dirty="0" smtClean="0"/>
              <a:t>work</a:t>
            </a:r>
            <a:r>
              <a:rPr lang="en-US" sz="3200" i="1" u="sng" dirty="0" smtClean="0"/>
              <a:t> </a:t>
            </a:r>
            <a:endParaRPr lang="en-US" sz="3200" i="1" u="sng" dirty="0"/>
          </a:p>
          <a:p>
            <a:r>
              <a:rPr lang="en-US" sz="3200" dirty="0"/>
              <a:t>Exceptions</a:t>
            </a:r>
            <a:r>
              <a:rPr lang="en-US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0841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4058" y="6581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Entitlement to leave of absence: </a:t>
            </a:r>
            <a:br>
              <a:rPr lang="en-US" sz="4800" dirty="0"/>
            </a:br>
            <a:endParaRPr lang="nb-NO" sz="48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2084" y="1755556"/>
            <a:ext cx="9781116" cy="5568950"/>
          </a:xfrm>
        </p:spPr>
        <p:txBody>
          <a:bodyPr>
            <a:normAutofit/>
          </a:bodyPr>
          <a:lstStyle/>
          <a:p>
            <a:r>
              <a:rPr lang="en-US" sz="2800" dirty="0"/>
              <a:t>Pregnancy leave </a:t>
            </a:r>
          </a:p>
          <a:p>
            <a:r>
              <a:rPr lang="en-US" sz="2800" dirty="0"/>
              <a:t>Care for a child</a:t>
            </a:r>
            <a:r>
              <a:rPr lang="en-US" sz="2800" i="1" dirty="0"/>
              <a:t> </a:t>
            </a:r>
          </a:p>
          <a:p>
            <a:r>
              <a:rPr lang="en-US" sz="2800" dirty="0"/>
              <a:t>Maternity leave</a:t>
            </a:r>
          </a:p>
          <a:p>
            <a:r>
              <a:rPr lang="en-US" sz="2800" dirty="0"/>
              <a:t>Parental </a:t>
            </a:r>
            <a:r>
              <a:rPr lang="en-US" sz="2800" dirty="0" smtClean="0"/>
              <a:t>leave, 12 </a:t>
            </a:r>
            <a:r>
              <a:rPr lang="en-US" sz="2800" dirty="0"/>
              <a:t>months in total for both </a:t>
            </a:r>
            <a:r>
              <a:rPr lang="en-US" sz="2800" dirty="0" smtClean="0"/>
              <a:t>parents</a:t>
            </a:r>
            <a:endParaRPr lang="en-US" sz="2800" dirty="0"/>
          </a:p>
          <a:p>
            <a:r>
              <a:rPr lang="en-US" sz="2800" dirty="0" smtClean="0"/>
              <a:t>Time </a:t>
            </a:r>
            <a:r>
              <a:rPr lang="en-US" sz="2800" dirty="0"/>
              <a:t>off for nursing mothers, </a:t>
            </a:r>
            <a:r>
              <a:rPr lang="en-US" sz="2800" dirty="0" smtClean="0"/>
              <a:t>child's </a:t>
            </a:r>
            <a:r>
              <a:rPr lang="en-US" sz="2800" dirty="0"/>
              <a:t>or childminder's </a:t>
            </a:r>
            <a:r>
              <a:rPr lang="en-US" sz="2800" dirty="0" smtClean="0"/>
              <a:t>sickness, up to </a:t>
            </a:r>
            <a:r>
              <a:rPr lang="en-US" sz="2800" dirty="0"/>
              <a:t>10 </a:t>
            </a:r>
            <a:r>
              <a:rPr lang="en-US" sz="2800" dirty="0" smtClean="0"/>
              <a:t>days </a:t>
            </a:r>
            <a:endParaRPr lang="en-US" sz="2800" dirty="0"/>
          </a:p>
          <a:p>
            <a:r>
              <a:rPr lang="en-US" sz="2800" dirty="0"/>
              <a:t>Care </a:t>
            </a:r>
            <a:r>
              <a:rPr lang="en-US" sz="2800" dirty="0" smtClean="0"/>
              <a:t>for close family</a:t>
            </a:r>
          </a:p>
          <a:p>
            <a:endParaRPr lang="en-US" sz="2800" dirty="0"/>
          </a:p>
          <a:p>
            <a:endParaRPr lang="nb-NO" dirty="0"/>
          </a:p>
          <a:p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5499497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chemeClr val="tx1"/>
                </a:solidFill>
              </a:rPr>
              <a:t>C</a:t>
            </a:r>
            <a:r>
              <a:rPr lang="nb-NO" dirty="0" err="1" smtClean="0">
                <a:solidFill>
                  <a:schemeClr val="tx1"/>
                </a:solidFill>
              </a:rPr>
              <a:t>ollective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agreements</a:t>
            </a:r>
            <a:r>
              <a:rPr lang="nb-NO" dirty="0" smtClean="0">
                <a:solidFill>
                  <a:schemeClr val="tx1"/>
                </a:solidFill>
              </a:rPr>
              <a:t> – </a:t>
            </a:r>
            <a:br>
              <a:rPr lang="nb-NO" dirty="0" smtClean="0">
                <a:solidFill>
                  <a:schemeClr val="tx1"/>
                </a:solidFill>
              </a:rPr>
            </a:br>
            <a:r>
              <a:rPr lang="nb-NO" dirty="0" smtClean="0">
                <a:solidFill>
                  <a:schemeClr val="tx1"/>
                </a:solidFill>
              </a:rPr>
              <a:t>part </a:t>
            </a:r>
            <a:r>
              <a:rPr lang="nb-NO" dirty="0" err="1" smtClean="0">
                <a:solidFill>
                  <a:schemeClr val="tx1"/>
                </a:solidFill>
              </a:rPr>
              <a:t>of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the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social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package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Many of the rights we have by law </a:t>
            </a:r>
            <a:r>
              <a:rPr lang="en-US" sz="2400" dirty="0" smtClean="0"/>
              <a:t>are strengthened in these agreements, for example: </a:t>
            </a:r>
          </a:p>
          <a:p>
            <a:pPr lvl="1"/>
            <a:r>
              <a:rPr lang="en-US" sz="2200" dirty="0" smtClean="0"/>
              <a:t>Rights for leave. By law it can </a:t>
            </a:r>
            <a:r>
              <a:rPr lang="en-US" sz="2200" dirty="0"/>
              <a:t>be without pay</a:t>
            </a:r>
            <a:r>
              <a:rPr lang="en-US" sz="2200" dirty="0" smtClean="0"/>
              <a:t>, but with full pay in the  collective agreement </a:t>
            </a:r>
            <a:endParaRPr lang="en-US" sz="2200" dirty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law requires minimum 40% surcharge for overtime, while in the agreement we have 50 and 100%</a:t>
            </a:r>
          </a:p>
          <a:p>
            <a:pPr lvl="1"/>
            <a:r>
              <a:rPr lang="en-US" sz="2200" dirty="0"/>
              <a:t>Payments for Sundays and </a:t>
            </a:r>
            <a:r>
              <a:rPr lang="en-US" sz="2200" dirty="0" smtClean="0"/>
              <a:t>night-shifts </a:t>
            </a:r>
            <a:endParaRPr lang="en-US" sz="2200" dirty="0"/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nsurance covered </a:t>
            </a:r>
            <a:r>
              <a:rPr lang="en-US" sz="2200" dirty="0"/>
              <a:t>by the employer</a:t>
            </a:r>
            <a:endParaRPr lang="nb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CB53C103-9E89-48A0-8A04-EC7DDF5CF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17" y="4601496"/>
            <a:ext cx="4846485" cy="20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5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Pension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2741" y="1372313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nb-NO" sz="2800" dirty="0" err="1"/>
              <a:t>Every</a:t>
            </a:r>
            <a:r>
              <a:rPr lang="nb-NO" sz="2800" dirty="0"/>
              <a:t> </a:t>
            </a:r>
            <a:r>
              <a:rPr lang="nb-NO" sz="2800" dirty="0" err="1"/>
              <a:t>one</a:t>
            </a:r>
            <a:r>
              <a:rPr lang="nb-NO" sz="2800" dirty="0"/>
              <a:t> has </a:t>
            </a:r>
            <a:r>
              <a:rPr lang="nb-NO" sz="2800" dirty="0" err="1"/>
              <a:t>the</a:t>
            </a:r>
            <a:r>
              <a:rPr lang="nb-NO" sz="2800" dirty="0"/>
              <a:t> right to a </a:t>
            </a:r>
            <a:r>
              <a:rPr lang="nb-NO" sz="2800" dirty="0" err="1"/>
              <a:t>basic</a:t>
            </a:r>
            <a:r>
              <a:rPr lang="nb-NO" sz="2800" dirty="0"/>
              <a:t> </a:t>
            </a:r>
            <a:r>
              <a:rPr lang="nb-NO" sz="2800" dirty="0" err="1"/>
              <a:t>pension</a:t>
            </a:r>
            <a:endParaRPr lang="nb-NO" sz="2800" dirty="0"/>
          </a:p>
          <a:p>
            <a:r>
              <a:rPr lang="nb-NO" sz="2800" dirty="0"/>
              <a:t>The </a:t>
            </a:r>
            <a:r>
              <a:rPr lang="nb-NO" sz="2800" dirty="0" err="1"/>
              <a:t>public</a:t>
            </a:r>
            <a:r>
              <a:rPr lang="nb-NO" sz="2800" dirty="0"/>
              <a:t> and private </a:t>
            </a:r>
            <a:r>
              <a:rPr lang="nb-NO" sz="2800" dirty="0" err="1"/>
              <a:t>sectors</a:t>
            </a:r>
            <a:r>
              <a:rPr lang="nb-NO" sz="2800" dirty="0"/>
              <a:t> have </a:t>
            </a:r>
            <a:r>
              <a:rPr lang="nb-NO" sz="2800" dirty="0" err="1"/>
              <a:t>their</a:t>
            </a:r>
            <a:r>
              <a:rPr lang="nb-NO" sz="2800" dirty="0"/>
              <a:t> </a:t>
            </a:r>
            <a:r>
              <a:rPr lang="nb-NO" sz="2800" dirty="0" err="1"/>
              <a:t>own</a:t>
            </a:r>
            <a:r>
              <a:rPr lang="nb-NO" sz="2800" dirty="0"/>
              <a:t> </a:t>
            </a:r>
            <a:r>
              <a:rPr lang="nb-NO" sz="2800" dirty="0" err="1"/>
              <a:t>pension</a:t>
            </a:r>
            <a:r>
              <a:rPr lang="nb-NO" sz="2800" dirty="0"/>
              <a:t> </a:t>
            </a:r>
            <a:r>
              <a:rPr lang="nb-NO" sz="2800" dirty="0" err="1"/>
              <a:t>schemes</a:t>
            </a:r>
            <a:r>
              <a:rPr lang="nb-NO" sz="2800" dirty="0"/>
              <a:t> and </a:t>
            </a:r>
            <a:r>
              <a:rPr lang="nb-NO" sz="2800" dirty="0" err="1"/>
              <a:t>agreements</a:t>
            </a:r>
            <a:r>
              <a:rPr lang="nb-NO" sz="2800" dirty="0"/>
              <a:t> </a:t>
            </a:r>
          </a:p>
          <a:p>
            <a:r>
              <a:rPr lang="nb-NO" sz="2800" dirty="0"/>
              <a:t>In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public</a:t>
            </a:r>
            <a:r>
              <a:rPr lang="nb-NO" sz="2800" dirty="0"/>
              <a:t> </a:t>
            </a:r>
            <a:r>
              <a:rPr lang="nb-NO" sz="2800" dirty="0" err="1"/>
              <a:t>sector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pension</a:t>
            </a:r>
            <a:r>
              <a:rPr lang="nb-NO" sz="2800" dirty="0"/>
              <a:t> is </a:t>
            </a:r>
            <a:r>
              <a:rPr lang="nb-NO" sz="2800" dirty="0" err="1"/>
              <a:t>divided</a:t>
            </a:r>
            <a:r>
              <a:rPr lang="nb-NO" sz="2800" dirty="0"/>
              <a:t> </a:t>
            </a:r>
            <a:r>
              <a:rPr lang="nb-NO" sz="2800" dirty="0" err="1"/>
              <a:t>into</a:t>
            </a:r>
            <a:r>
              <a:rPr lang="nb-NO" sz="2800" dirty="0"/>
              <a:t> </a:t>
            </a:r>
            <a:r>
              <a:rPr lang="nb-NO" sz="2800" dirty="0" err="1"/>
              <a:t>three</a:t>
            </a:r>
            <a:r>
              <a:rPr lang="nb-NO" sz="2800" dirty="0"/>
              <a:t> parts: </a:t>
            </a:r>
          </a:p>
          <a:p>
            <a:pPr lvl="1"/>
            <a:r>
              <a:rPr lang="nb-NO" sz="2600" dirty="0"/>
              <a:t>The </a:t>
            </a:r>
            <a:r>
              <a:rPr lang="nb-NO" sz="2600" dirty="0" err="1"/>
              <a:t>state</a:t>
            </a:r>
            <a:r>
              <a:rPr lang="nb-NO" sz="2600" dirty="0"/>
              <a:t> </a:t>
            </a:r>
            <a:r>
              <a:rPr lang="nb-NO" sz="2600" dirty="0" err="1"/>
              <a:t>pension</a:t>
            </a:r>
            <a:r>
              <a:rPr lang="nb-NO" sz="2600" dirty="0"/>
              <a:t> </a:t>
            </a:r>
            <a:r>
              <a:rPr lang="nb-NO" sz="2600" dirty="0" err="1"/>
              <a:t>that</a:t>
            </a:r>
            <a:r>
              <a:rPr lang="nb-NO" sz="2600" dirty="0"/>
              <a:t> </a:t>
            </a:r>
            <a:r>
              <a:rPr lang="nb-NO" sz="2600" dirty="0" err="1"/>
              <a:t>every</a:t>
            </a:r>
            <a:r>
              <a:rPr lang="nb-NO" sz="2600" dirty="0"/>
              <a:t> body </a:t>
            </a:r>
            <a:r>
              <a:rPr lang="nb-NO" sz="2600" dirty="0" err="1"/>
              <a:t>receives</a:t>
            </a:r>
            <a:endParaRPr lang="nb-NO" sz="2600" dirty="0"/>
          </a:p>
          <a:p>
            <a:pPr lvl="1"/>
            <a:r>
              <a:rPr lang="nb-NO" sz="2600" dirty="0"/>
              <a:t>An </a:t>
            </a:r>
            <a:r>
              <a:rPr lang="nb-NO" sz="2600" dirty="0" err="1"/>
              <a:t>additional</a:t>
            </a:r>
            <a:r>
              <a:rPr lang="nb-NO" sz="2600" dirty="0"/>
              <a:t> </a:t>
            </a:r>
            <a:r>
              <a:rPr lang="nb-NO" sz="2600" dirty="0" err="1"/>
              <a:t>occupational</a:t>
            </a:r>
            <a:r>
              <a:rPr lang="nb-NO" sz="2600" dirty="0"/>
              <a:t> </a:t>
            </a:r>
            <a:r>
              <a:rPr lang="nb-NO" sz="2600" dirty="0" err="1"/>
              <a:t>pension</a:t>
            </a:r>
            <a:r>
              <a:rPr lang="nb-NO" sz="2600" dirty="0"/>
              <a:t> </a:t>
            </a:r>
            <a:r>
              <a:rPr lang="nb-NO" sz="2600" dirty="0" err="1"/>
              <a:t>scheme</a:t>
            </a:r>
            <a:r>
              <a:rPr lang="nb-NO" sz="2600" dirty="0"/>
              <a:t> (</a:t>
            </a:r>
            <a:r>
              <a:rPr lang="nb-NO" sz="2600" dirty="0" err="1"/>
              <a:t>contributions</a:t>
            </a:r>
            <a:r>
              <a:rPr lang="nb-NO" sz="2600" dirty="0"/>
              <a:t> </a:t>
            </a:r>
            <a:r>
              <a:rPr lang="nb-NO" sz="2600" dirty="0" err="1"/>
              <a:t>covered</a:t>
            </a:r>
            <a:r>
              <a:rPr lang="nb-NO" sz="2600" dirty="0"/>
              <a:t> by </a:t>
            </a:r>
            <a:r>
              <a:rPr lang="nb-NO" sz="2600" dirty="0" err="1"/>
              <a:t>the</a:t>
            </a:r>
            <a:r>
              <a:rPr lang="nb-NO" sz="2600" dirty="0"/>
              <a:t> </a:t>
            </a:r>
            <a:r>
              <a:rPr lang="nb-NO" sz="2600" dirty="0" err="1"/>
              <a:t>worker</a:t>
            </a:r>
            <a:r>
              <a:rPr lang="nb-NO" sz="2600" dirty="0"/>
              <a:t> and </a:t>
            </a:r>
            <a:r>
              <a:rPr lang="nb-NO" sz="2600" dirty="0" err="1"/>
              <a:t>the</a:t>
            </a:r>
            <a:r>
              <a:rPr lang="nb-NO" sz="2600" dirty="0"/>
              <a:t> </a:t>
            </a:r>
            <a:r>
              <a:rPr lang="nb-NO" sz="2600" dirty="0" err="1"/>
              <a:t>employer</a:t>
            </a:r>
            <a:r>
              <a:rPr lang="nb-NO" sz="2600" dirty="0"/>
              <a:t>)</a:t>
            </a:r>
          </a:p>
          <a:p>
            <a:pPr lvl="1"/>
            <a:r>
              <a:rPr lang="nb-NO" sz="2600" dirty="0"/>
              <a:t>Personal </a:t>
            </a:r>
            <a:r>
              <a:rPr lang="nb-NO" sz="2600" dirty="0" err="1"/>
              <a:t>account</a:t>
            </a:r>
            <a:r>
              <a:rPr lang="nb-NO" sz="2600" dirty="0"/>
              <a:t> </a:t>
            </a:r>
            <a:r>
              <a:rPr lang="nb-NO" sz="2600" dirty="0" err="1"/>
              <a:t>pensions</a:t>
            </a:r>
            <a:r>
              <a:rPr lang="nb-NO" sz="2600" dirty="0"/>
              <a:t> (</a:t>
            </a:r>
            <a:r>
              <a:rPr lang="nb-NO" sz="2600" dirty="0" err="1"/>
              <a:t>optional</a:t>
            </a:r>
            <a:r>
              <a:rPr lang="nb-NO" sz="2600" dirty="0"/>
              <a:t>)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66" y="3816082"/>
            <a:ext cx="4099034" cy="28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5CEF564-0D31-49E1-9F53-55FD8F54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Special agreements for different groups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5A6039E-A5B2-4889-B4C3-4241604C3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Firefighters have </a:t>
            </a:r>
            <a:r>
              <a:rPr lang="en-US" sz="3200" dirty="0"/>
              <a:t>their own </a:t>
            </a:r>
            <a:r>
              <a:rPr lang="en-US" sz="3200" dirty="0" smtClean="0"/>
              <a:t>agreements. </a:t>
            </a:r>
            <a:r>
              <a:rPr lang="en-US" sz="3200" dirty="0"/>
              <a:t>Neither EU directives nor national law allow 24-hour </a:t>
            </a:r>
            <a:r>
              <a:rPr lang="en-US" sz="3200" dirty="0" smtClean="0"/>
              <a:t>shifts.</a:t>
            </a:r>
            <a:endParaRPr lang="en-US" sz="3200" dirty="0"/>
          </a:p>
          <a:p>
            <a:r>
              <a:rPr lang="en-US" sz="3200" dirty="0"/>
              <a:t>Many </a:t>
            </a:r>
            <a:r>
              <a:rPr lang="en-US" sz="3200" dirty="0" smtClean="0"/>
              <a:t>firefighters </a:t>
            </a:r>
            <a:r>
              <a:rPr lang="en-US" sz="3200" dirty="0"/>
              <a:t>are "on call" and or work </a:t>
            </a:r>
            <a:r>
              <a:rPr lang="en-US" sz="3200" dirty="0" smtClean="0"/>
              <a:t>part-time</a:t>
            </a:r>
            <a:r>
              <a:rPr lang="en-US" sz="3200" dirty="0"/>
              <a:t>. This is </a:t>
            </a:r>
            <a:r>
              <a:rPr lang="en-US" sz="3200" dirty="0" smtClean="0"/>
              <a:t>regulated by the special agreement.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9767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57D0183-1ACB-43C6-9D21-C71FB8BD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Union members</a:t>
            </a:r>
            <a:r>
              <a:rPr lang="en-US" sz="4400" dirty="0">
                <a:solidFill>
                  <a:schemeClr val="tx1"/>
                </a:solidFill>
              </a:rPr>
              <a:t>’ benefits</a:t>
            </a: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79A36ED-4398-4A8C-8546-54CB8D23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675"/>
            <a:ext cx="8596668" cy="44506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bank </a:t>
            </a:r>
            <a:r>
              <a:rPr lang="en-US" sz="3200" dirty="0"/>
              <a:t>and insurance company, </a:t>
            </a:r>
            <a:r>
              <a:rPr lang="en-US" sz="3200" dirty="0" smtClean="0"/>
              <a:t>SpareBank1, is partly </a:t>
            </a:r>
            <a:r>
              <a:rPr lang="en-US" sz="3200" dirty="0"/>
              <a:t>owned by The Norwegian Confederation of Trade Unions (LO Norway).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Among other benefits, this gives members </a:t>
            </a:r>
            <a:r>
              <a:rPr lang="en-US" sz="3200" dirty="0"/>
              <a:t>access </a:t>
            </a:r>
            <a:r>
              <a:rPr lang="en-US" sz="3200" dirty="0" smtClean="0"/>
              <a:t>to a collective </a:t>
            </a:r>
            <a:r>
              <a:rPr lang="en-US" sz="3200" dirty="0"/>
              <a:t>home insurance scheme, rated as the best value home insurance on the Norwegian </a:t>
            </a:r>
            <a:r>
              <a:rPr lang="en-US" sz="3200" dirty="0" smtClean="0"/>
              <a:t>market. </a:t>
            </a:r>
            <a:endParaRPr lang="nb-NO" sz="32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658241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1626</TotalTime>
  <Words>581</Words>
  <Application>Microsoft Office PowerPoint</Application>
  <PresentationFormat>Widescreen</PresentationFormat>
  <Paragraphs>67</Paragraphs>
  <Slides>11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Fasett</vt:lpstr>
      <vt:lpstr>The Norwegian model of social packages</vt:lpstr>
      <vt:lpstr>The Working Environment Act - part of the social package</vt:lpstr>
      <vt:lpstr>Systematic health, safety and environment work</vt:lpstr>
      <vt:lpstr>General rights</vt:lpstr>
      <vt:lpstr>Entitlement to leave of absence:  </vt:lpstr>
      <vt:lpstr>Collective agreements –  part of the social package</vt:lpstr>
      <vt:lpstr>Pension</vt:lpstr>
      <vt:lpstr>Special agreements for different groups</vt:lpstr>
      <vt:lpstr>Union members’ benefits </vt:lpstr>
      <vt:lpstr>Training for members </vt:lpstr>
      <vt:lpstr>PowerPoint-presentasjon</vt:lpstr>
    </vt:vector>
  </TitlesOfParts>
  <Company>Fagforbundet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packages</dc:title>
  <dc:creator>Monsen, Nina</dc:creator>
  <cp:lastModifiedBy>Monsen, Nina</cp:lastModifiedBy>
  <cp:revision>40</cp:revision>
  <dcterms:created xsi:type="dcterms:W3CDTF">2020-03-02T13:25:09Z</dcterms:created>
  <dcterms:modified xsi:type="dcterms:W3CDTF">2020-03-11T12:06:17Z</dcterms:modified>
</cp:coreProperties>
</file>